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 varScale="1">
        <p:scale>
          <a:sx n="110" d="100"/>
          <a:sy n="110" d="100"/>
        </p:scale>
        <p:origin x="9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</dgm:pt>
  </dgm:ptLst>
  <dgm:cxnLst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</dgm:pt>
  </dgm:ptLst>
  <dgm:cxnLst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Комитет по профилактике коррупционных правонарушений Оренбургской области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46171" y="5033554"/>
            <a:ext cx="2631981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 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627017"/>
            <a:ext cx="11600617" cy="220326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</a:t>
            </a:r>
            <a:b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«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9932" y="364669"/>
            <a:ext cx="11094384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Проведение антикоррупционной проверки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дней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Обязательное ознакомление с результатами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Пояснения приобщаются к материалам проверки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76620" y="1110217"/>
            <a:ext cx="5619580" cy="55793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Результаты проверки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Издание акта о результатах проверки</a:t>
            </a: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248297"/>
            <a:ext cx="4193268" cy="100621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Недопустимо привлечение к ответственности без проведения проверки за исключением ГГС в соответствии со статьей 59.3. Федерального закона №79-ФЗ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31224" y="188356"/>
            <a:ext cx="11103092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1733007"/>
            <a:ext cx="2722964" cy="944468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/>
              <a:t>Доходы, предусмотренные строками 1-5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2371" y="1733008"/>
            <a:ext cx="6120249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>
              <a:solidFill>
                <a:schemeClr val="accent5"/>
              </a:solidFill>
            </a:endParaRPr>
          </a:p>
          <a:p>
            <a:pPr algn="ctr"/>
            <a:r>
              <a:rPr lang="ru-RU" sz="1400" b="1" dirty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6662057" y="824652"/>
            <a:ext cx="5182014" cy="738000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Проведение бесед и получение пояснений по всем разделам справки</a:t>
              </a:r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/>
              <a:t>Транспортное средство</a:t>
            </a:r>
          </a:p>
        </p:txBody>
      </p:sp>
      <p:sp>
        <p:nvSpPr>
          <p:cNvPr id="37" name="Пятиугольник 36"/>
          <p:cNvSpPr/>
          <p:nvPr/>
        </p:nvSpPr>
        <p:spPr>
          <a:xfrm>
            <a:off x="365185" y="970155"/>
            <a:ext cx="2485642" cy="1349206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Земельный участок, другой объект недвижимости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326674" y="1036320"/>
            <a:ext cx="8500141" cy="1029852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60889" y="169367"/>
            <a:ext cx="1108765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Счета в кредитных организациях</a:t>
            </a:r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644434" y="182883"/>
            <a:ext cx="10988122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336459" y="1060369"/>
            <a:ext cx="2725828" cy="1384763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/>
              <a:t>Сведения о ценных бумагах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/>
              <a:t>Сведения о срочных обязательствах финансового характера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/>
              <a:t>Участие в управлении организацией</a:t>
            </a:r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335383" y="927036"/>
            <a:ext cx="8478725" cy="1437750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418011" y="181214"/>
            <a:ext cx="11216297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60440" y="1212228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/>
                <a:t>Конституция Российской Федерации</a:t>
              </a:r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3499943"/>
            <a:ext cx="1879652" cy="872448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3506067"/>
            <a:ext cx="3200307" cy="88172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27974" y="2182498"/>
            <a:ext cx="11492405" cy="106579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3515347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4554584"/>
            <a:ext cx="11473500" cy="949234"/>
            <a:chOff x="352163" y="2623285"/>
            <a:chExt cx="11473500" cy="904359"/>
          </a:xfrm>
        </p:grpSpPr>
        <p:sp>
          <p:nvSpPr>
            <p:cNvPr id="28" name="Shape 523"/>
            <p:cNvSpPr/>
            <p:nvPr/>
          </p:nvSpPr>
          <p:spPr>
            <a:xfrm>
              <a:off x="352163" y="2623285"/>
              <a:ext cx="2520000" cy="897256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5761049"/>
            <a:ext cx="11533517" cy="665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solidFill>
                  <a:schemeClr val="accent5"/>
                </a:solidFill>
              </a:rPr>
              <a:t>Нормативные правовые акты Оренбургской области, органов местного самоуправления, правовые акты ОИВ, ОМС письма государственных органов, методические рекомендации</a:t>
            </a:r>
          </a:p>
        </p:txBody>
      </p:sp>
      <p:sp>
        <p:nvSpPr>
          <p:cNvPr id="39" name="Shape 523"/>
          <p:cNvSpPr/>
          <p:nvPr/>
        </p:nvSpPr>
        <p:spPr>
          <a:xfrm>
            <a:off x="2491065" y="3499943"/>
            <a:ext cx="1879652" cy="88172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73740" y="93807"/>
            <a:ext cx="1106057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071155"/>
            <a:ext cx="7961860" cy="4699824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Принятие решения </a:t>
                </a: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Проведение заседания комиссии</a:t>
                </a: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/>
              <a:t>Соблюдение сроков</a:t>
            </a:r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/>
              <a:t>Соблюдение процедур</a:t>
            </a:r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Правомерность проверки</a:t>
            </a: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6" y="5343430"/>
            <a:ext cx="527452" cy="138255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VIII. </a:t>
            </a:r>
            <a:r>
              <a:rPr lang="ru-RU" sz="1400" b="1" dirty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0074" y="107635"/>
            <a:ext cx="11194242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092237"/>
            <a:ext cx="9570771" cy="581627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/>
                <a:t>Первичная оценка справки и иных представленных сведений </a:t>
              </a:r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344725"/>
            <a:ext cx="3060000" cy="96051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Полнота</a:t>
            </a: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Своевременность представления</a:t>
            </a: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Соблюдение формы</a:t>
            </a:r>
          </a:p>
        </p:txBody>
      </p:sp>
      <p:grpSp>
        <p:nvGrpSpPr>
          <p:cNvPr id="4" name="Группа 17"/>
          <p:cNvGrpSpPr/>
          <p:nvPr/>
        </p:nvGrpSpPr>
        <p:grpSpPr>
          <a:xfrm>
            <a:off x="1227018" y="3445681"/>
            <a:ext cx="9656407" cy="766378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0139"/>
              <a:ext cx="9648600" cy="8065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/>
                <a:t>Детальный анализ справки и иных сведений</a:t>
              </a:r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4883063"/>
            <a:ext cx="3060000" cy="792001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Выявление внутренних противоречий</a:t>
            </a: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Сопоставление с предыдущими периодами</a:t>
            </a: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Сопоставление с иными имеющимися сведениями</a:t>
            </a: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Получение пояснений от лица</a:t>
            </a: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Анализ «открытых» источников</a:t>
            </a: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</a:p>
          </p:txBody>
        </p:sp>
      </p:grpSp>
      <p:cxnSp>
        <p:nvCxnSpPr>
          <p:cNvPr id="26" name="Скругленная соединительная линия 25"/>
          <p:cNvCxnSpPr>
            <a:cxnSpLocks/>
            <a:stCxn id="20" idx="1"/>
            <a:endCxn id="22" idx="3"/>
          </p:cNvCxnSpPr>
          <p:nvPr/>
        </p:nvCxnSpPr>
        <p:spPr>
          <a:xfrm rot="10800000" flipH="1" flipV="1">
            <a:off x="1251540" y="3831239"/>
            <a:ext cx="23012" cy="1179170"/>
          </a:xfrm>
          <a:prstGeom prst="curvedConnector3">
            <a:avLst>
              <a:gd name="adj1" fmla="val -99339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H="1" flipV="1">
            <a:off x="1227018" y="3828869"/>
            <a:ext cx="60234" cy="2095939"/>
          </a:xfrm>
          <a:prstGeom prst="curvedConnector3">
            <a:avLst>
              <a:gd name="adj1" fmla="val -37952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cxnSpLocks/>
            <a:stCxn id="20" idx="3"/>
            <a:endCxn id="23" idx="0"/>
          </p:cNvCxnSpPr>
          <p:nvPr/>
        </p:nvCxnSpPr>
        <p:spPr>
          <a:xfrm flipH="1">
            <a:off x="10849653" y="3831239"/>
            <a:ext cx="973" cy="1179170"/>
          </a:xfrm>
          <a:prstGeom prst="curvedConnector3">
            <a:avLst>
              <a:gd name="adj1" fmla="val -2349434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3" y="3828870"/>
            <a:ext cx="21072" cy="2095461"/>
          </a:xfrm>
          <a:prstGeom prst="curvedConnector3">
            <a:avLst>
              <a:gd name="adj1" fmla="val -1084852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383051"/>
            <a:ext cx="26962" cy="1448466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2" y="1383051"/>
            <a:ext cx="13160" cy="1454816"/>
          </a:xfrm>
          <a:prstGeom prst="curvedConnector3">
            <a:avLst>
              <a:gd name="adj1" fmla="val -1737082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93523" y="200886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31628" y="4547200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1554" y="129395"/>
            <a:ext cx="11172761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Проведение антикоррупционной проверки</a:t>
            </a: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628531385"/>
              </p:ext>
            </p:extLst>
          </p:nvPr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76250" y="115041"/>
            <a:ext cx="11158066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99509" y="723145"/>
            <a:ext cx="8065772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723146"/>
            <a:ext cx="3187622" cy="27187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99509" y="1722299"/>
            <a:ext cx="8065772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9932" y="145334"/>
            <a:ext cx="11094384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Начальный этап антикоррупционной проверки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Повторный анализ исходной информации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Выдвижение версий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Выполнение проверочных мероприятий</a:t>
            </a: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/>
              <a:t>Объективность имеющейся информации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/>
              <a:t>Взаимосвязь между фактами и событием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57349" y="170269"/>
            <a:ext cx="11076966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Проведение антикоррупционной проверки</a:t>
            </a:r>
          </a:p>
        </p:txBody>
      </p:sp>
      <p:grpSp>
        <p:nvGrpSpPr>
          <p:cNvPr id="19" name="Группа 11"/>
          <p:cNvGrpSpPr/>
          <p:nvPr/>
        </p:nvGrpSpPr>
        <p:grpSpPr>
          <a:xfrm>
            <a:off x="319179" y="701347"/>
            <a:ext cx="11550773" cy="345207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/>
                <a:t>Направление запросов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48510" y="1191101"/>
            <a:ext cx="11512813" cy="472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301284"/>
            <a:ext cx="11533516" cy="654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9880" y="2977437"/>
            <a:ext cx="5393699" cy="107720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5"/>
                </a:solidFill>
              </a:rPr>
              <a:t>Высшее должностное лицо субъекта или специально уполномоченное им лицо (вице-губернатор  руководитель аппарата Губернатора и Правительства Оренбургской области Кулагин Д.В.)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87589" y="3117342"/>
            <a:ext cx="5563905" cy="646315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800" b="1" dirty="0">
                <a:solidFill>
                  <a:schemeClr val="accent5"/>
                </a:solidFill>
              </a:rPr>
              <a:t>Руководители органов государственной власти, органов местного самоуправления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8614" y="4171092"/>
            <a:ext cx="5261996" cy="955974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09211" y="4140409"/>
            <a:ext cx="5652115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39881" y="1807884"/>
            <a:ext cx="11512813" cy="1037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7D6C650-30DF-4D67-B962-D32A07E9FEC4}"/>
              </a:ext>
            </a:extLst>
          </p:cNvPr>
          <p:cNvSpPr/>
          <p:nvPr/>
        </p:nvSpPr>
        <p:spPr>
          <a:xfrm>
            <a:off x="319179" y="6043749"/>
            <a:ext cx="11694544" cy="654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Запросы в органы исполнительной власти, уполномоченные на осуществление оперативно-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разыскной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 деятельности исключительно за подписью Губернатора Оренбургской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Проведение антикоррупционной проверки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4777</TotalTime>
  <Words>1500</Words>
  <Application>Microsoft Office PowerPoint</Application>
  <PresentationFormat>Широкоэкранный</PresentationFormat>
  <Paragraphs>168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Ebrima</vt:lpstr>
      <vt:lpstr>Times New Roman</vt:lpstr>
      <vt:lpstr>Тема Office</vt:lpstr>
      <vt:lpstr>Методические материалы  «Анализ сведений о доходах, расходах, об имуществе и обязательствах имущественного характера, а также проверка их достоверности»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469</cp:revision>
  <dcterms:created xsi:type="dcterms:W3CDTF">2015-10-24T19:54:13Z</dcterms:created>
  <dcterms:modified xsi:type="dcterms:W3CDTF">2021-05-17T06:58:25Z</dcterms:modified>
</cp:coreProperties>
</file>